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0"/>
  </p:notesMasterIdLst>
  <p:handoutMasterIdLst>
    <p:handoutMasterId r:id="rId71"/>
  </p:handoutMasterIdLst>
  <p:sldIdLst>
    <p:sldId id="600" r:id="rId2"/>
    <p:sldId id="538" r:id="rId3"/>
    <p:sldId id="258" r:id="rId4"/>
    <p:sldId id="569" r:id="rId5"/>
    <p:sldId id="489" r:id="rId6"/>
    <p:sldId id="515" r:id="rId7"/>
    <p:sldId id="539" r:id="rId8"/>
    <p:sldId id="520" r:id="rId9"/>
    <p:sldId id="494" r:id="rId10"/>
    <p:sldId id="570" r:id="rId11"/>
    <p:sldId id="543" r:id="rId12"/>
    <p:sldId id="556" r:id="rId13"/>
    <p:sldId id="493" r:id="rId14"/>
    <p:sldId id="544" r:id="rId15"/>
    <p:sldId id="546" r:id="rId16"/>
    <p:sldId id="453" r:id="rId17"/>
    <p:sldId id="586" r:id="rId18"/>
    <p:sldId id="587" r:id="rId19"/>
    <p:sldId id="549" r:id="rId20"/>
    <p:sldId id="551" r:id="rId21"/>
    <p:sldId id="490" r:id="rId22"/>
    <p:sldId id="447" r:id="rId23"/>
    <p:sldId id="452" r:id="rId24"/>
    <p:sldId id="571" r:id="rId25"/>
    <p:sldId id="550" r:id="rId26"/>
    <p:sldId id="481" r:id="rId27"/>
    <p:sldId id="572" r:id="rId28"/>
    <p:sldId id="578" r:id="rId29"/>
    <p:sldId id="579" r:id="rId30"/>
    <p:sldId id="603" r:id="rId31"/>
    <p:sldId id="580" r:id="rId32"/>
    <p:sldId id="604" r:id="rId33"/>
    <p:sldId id="581" r:id="rId34"/>
    <p:sldId id="573" r:id="rId35"/>
    <p:sldId id="436" r:id="rId36"/>
    <p:sldId id="458" r:id="rId37"/>
    <p:sldId id="588" r:id="rId38"/>
    <p:sldId id="597" r:id="rId39"/>
    <p:sldId id="598" r:id="rId40"/>
    <p:sldId id="599" r:id="rId41"/>
    <p:sldId id="594" r:id="rId42"/>
    <p:sldId id="521" r:id="rId43"/>
    <p:sldId id="590" r:id="rId44"/>
    <p:sldId id="529" r:id="rId45"/>
    <p:sldId id="552" r:id="rId46"/>
    <p:sldId id="459" r:id="rId47"/>
    <p:sldId id="491" r:id="rId48"/>
    <p:sldId id="562" r:id="rId49"/>
    <p:sldId id="460" r:id="rId50"/>
    <p:sldId id="463" r:id="rId51"/>
    <p:sldId id="575" r:id="rId52"/>
    <p:sldId id="461" r:id="rId53"/>
    <p:sldId id="553" r:id="rId54"/>
    <p:sldId id="522" r:id="rId55"/>
    <p:sldId id="523" r:id="rId56"/>
    <p:sldId id="530" r:id="rId57"/>
    <p:sldId id="535" r:id="rId58"/>
    <p:sldId id="582" r:id="rId59"/>
    <p:sldId id="576" r:id="rId60"/>
    <p:sldId id="527" r:id="rId61"/>
    <p:sldId id="577" r:id="rId62"/>
    <p:sldId id="528" r:id="rId63"/>
    <p:sldId id="602" r:id="rId64"/>
    <p:sldId id="444" r:id="rId65"/>
    <p:sldId id="606" r:id="rId66"/>
    <p:sldId id="605" r:id="rId67"/>
    <p:sldId id="595" r:id="rId68"/>
    <p:sldId id="596" r:id="rId69"/>
  </p:sldIdLst>
  <p:sldSz cx="12192000" cy="6858000"/>
  <p:notesSz cx="7315200" cy="9601200"/>
  <p:custDataLst>
    <p:tags r:id="rId7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2" autoAdjust="0"/>
    <p:restoredTop sz="80602" autoAdjust="0"/>
  </p:normalViewPr>
  <p:slideViewPr>
    <p:cSldViewPr>
      <p:cViewPr varScale="1">
        <p:scale>
          <a:sx n="92" d="100"/>
          <a:sy n="92" d="100"/>
        </p:scale>
        <p:origin x="94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65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21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77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8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8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5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1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31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6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0.png"/><Relationship Id="rId5" Type="http://schemas.openxmlformats.org/officeDocument/2006/relationships/tags" Target="../tags/tag10.xml"/><Relationship Id="rId10" Type="http://schemas.openxmlformats.org/officeDocument/2006/relationships/image" Target="../media/image29.png"/><Relationship Id="rId4" Type="http://schemas.openxmlformats.org/officeDocument/2006/relationships/tags" Target="../tags/tag9.xml"/><Relationship Id="rId9" Type="http://schemas.openxmlformats.org/officeDocument/2006/relationships/image" Target="../media/image28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4.xml"/><Relationship Id="rId7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7.xml"/><Relationship Id="rId7" Type="http://schemas.openxmlformats.org/officeDocument/2006/relationships/image" Target="../media/image32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19.xml"/><Relationship Id="rId10" Type="http://schemas.openxmlformats.org/officeDocument/2006/relationships/image" Target="../media/image26.png"/><Relationship Id="rId4" Type="http://schemas.openxmlformats.org/officeDocument/2006/relationships/tags" Target="../tags/tag18.xml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2.xml"/><Relationship Id="rId7" Type="http://schemas.openxmlformats.org/officeDocument/2006/relationships/image" Target="../media/image26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5.xml"/><Relationship Id="rId7" Type="http://schemas.openxmlformats.org/officeDocument/2006/relationships/image" Target="../media/image3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tags" Target="../tags/tag28.xml"/><Relationship Id="rId16" Type="http://schemas.openxmlformats.org/officeDocument/2006/relationships/image" Target="../media/image53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48.png"/><Relationship Id="rId5" Type="http://schemas.openxmlformats.org/officeDocument/2006/relationships/tags" Target="../tags/tag31.xml"/><Relationship Id="rId15" Type="http://schemas.openxmlformats.org/officeDocument/2006/relationships/image" Target="../media/image52.png"/><Relationship Id="rId10" Type="http://schemas.openxmlformats.org/officeDocument/2006/relationships/notesSlide" Target="../notesSlides/notesSlide16.xml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2405-F805-4C3D-987B-CE2F4B45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E169D-AABF-4770-92A7-D2834A7C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0 (optional) is due </a:t>
            </a:r>
            <a:r>
              <a:rPr lang="en-US" b="1" dirty="0"/>
              <a:t>Tuesday, January 24</a:t>
            </a:r>
            <a:r>
              <a:rPr lang="en-US" dirty="0"/>
              <a:t>, 11:59 PM PT</a:t>
            </a:r>
          </a:p>
          <a:p>
            <a:r>
              <a:rPr lang="en-US" dirty="0"/>
              <a:t>HW0 (optional) is due </a:t>
            </a:r>
            <a:r>
              <a:rPr lang="en-US" b="1" dirty="0"/>
              <a:t>Friday, January 27</a:t>
            </a:r>
            <a:r>
              <a:rPr lang="en-US" dirty="0"/>
              <a:t>, 11:59 PM PT</a:t>
            </a:r>
          </a:p>
          <a:p>
            <a:r>
              <a:rPr lang="en-US" dirty="0"/>
              <a:t>Project 1 is due </a:t>
            </a:r>
            <a:r>
              <a:rPr lang="en-US" b="1" dirty="0"/>
              <a:t>Tuesday, January 31</a:t>
            </a:r>
            <a:r>
              <a:rPr lang="en-US" dirty="0"/>
              <a:t>, 11:59 PM PT</a:t>
            </a:r>
          </a:p>
          <a:p>
            <a:r>
              <a:rPr lang="en-US"/>
              <a:t>HW1 is due </a:t>
            </a:r>
            <a:r>
              <a:rPr lang="en-US" b="1"/>
              <a:t>Friday, February 3</a:t>
            </a:r>
            <a:r>
              <a:rPr lang="en-US"/>
              <a:t>, 11:59 PM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2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Fall 2022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D57C44B-04D2-4B9C-8C4B-9731D0DF3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1"/>
          <a:stretch/>
        </p:blipFill>
        <p:spPr bwMode="auto">
          <a:xfrm>
            <a:off x="5211619" y="3927535"/>
            <a:ext cx="2225960" cy="207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887E91D-21A1-4048-B33F-B206947C6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9" t="24502" r="32075"/>
          <a:stretch/>
        </p:blipFill>
        <p:spPr bwMode="auto">
          <a:xfrm>
            <a:off x="6515100" y="1475036"/>
            <a:ext cx="2819400" cy="187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FCE0FEC-2482-4F3A-8E57-B05F4B153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1" r="66038"/>
          <a:stretch/>
        </p:blipFill>
        <p:spPr bwMode="auto">
          <a:xfrm>
            <a:off x="3024187" y="1713075"/>
            <a:ext cx="2743199" cy="149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uiExpand="1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87564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98788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03551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100090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113615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90755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101106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705904" y="3548260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AE66B537-9DD0-4A9A-8C41-F0B754F00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6868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95724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87564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98788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103551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100090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113615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90755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101106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4565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1517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17059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87068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86868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17637"/>
            <a:ext cx="8259601" cy="5287963"/>
          </a:xfrm>
        </p:spPr>
        <p:txBody>
          <a:bodyPr/>
          <a:lstStyle/>
          <a:p>
            <a:pPr marL="514345" indent="-457200">
              <a:buFont typeface="+mj-lt"/>
              <a:buAutoNum type="arabicPeriod"/>
            </a:pPr>
            <a:r>
              <a:rPr lang="en-US" sz="2800" dirty="0">
                <a:latin typeface="Calibri"/>
                <a:cs typeface="Calibri"/>
              </a:rPr>
              <a:t>f(n) is less than or equal to f(A)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Definition of f-cost says: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f(n)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g(n)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h(n)</a:t>
            </a:r>
            <a:r>
              <a:rPr lang="en-US" sz="2400" dirty="0">
                <a:latin typeface="Calibri"/>
                <a:cs typeface="Calibri"/>
              </a:rPr>
              <a:t>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n)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(est. cost of n to A)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f(A)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g(A)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h(A)</a:t>
            </a:r>
            <a:r>
              <a:rPr lang="en-US" sz="2400" dirty="0">
                <a:latin typeface="Calibri"/>
                <a:cs typeface="Calibri"/>
              </a:rPr>
              <a:t>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A)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(est. cost of A to A)</a:t>
            </a:r>
            <a:endParaRPr lang="en-US" sz="2400" dirty="0">
              <a:latin typeface="Calibri"/>
              <a:cs typeface="Calibri"/>
            </a:endParaRPr>
          </a:p>
          <a:p>
            <a:pPr lvl="1"/>
            <a:r>
              <a:rPr lang="en-US" sz="2400" dirty="0">
                <a:latin typeface="Calibri"/>
                <a:cs typeface="Calibri"/>
              </a:rPr>
              <a:t>The admissible heuristic must underestimate the true cost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h(A)</a:t>
            </a:r>
            <a:r>
              <a:rPr lang="en-US" sz="2400" dirty="0">
                <a:latin typeface="Calibri"/>
                <a:cs typeface="Calibri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(est. cost of A to A)</a:t>
            </a:r>
            <a:r>
              <a:rPr lang="en-US" sz="2400" dirty="0">
                <a:latin typeface="Calibri"/>
                <a:cs typeface="Calibri"/>
              </a:rPr>
              <a:t> = 0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 now, we have to compare: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f(n)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g(n)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h(n)</a:t>
            </a:r>
            <a:r>
              <a:rPr lang="en-US" sz="2400" dirty="0">
                <a:latin typeface="Calibri"/>
                <a:cs typeface="Calibri"/>
              </a:rPr>
              <a:t>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n)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(est. cost of n to A)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f(A)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g(A)</a:t>
            </a:r>
            <a:r>
              <a:rPr lang="en-US" sz="2400" dirty="0">
                <a:latin typeface="Calibri"/>
                <a:cs typeface="Calibri"/>
              </a:rPr>
              <a:t>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A)</a:t>
            </a:r>
            <a:endParaRPr lang="en-US" sz="2400" dirty="0">
              <a:latin typeface="Calibri"/>
              <a:cs typeface="Calibri"/>
            </a:endParaRPr>
          </a:p>
          <a:p>
            <a:pPr lvl="1"/>
            <a:r>
              <a:rPr lang="en-US" sz="2400" dirty="0">
                <a:latin typeface="Calibri"/>
                <a:cs typeface="Calibri"/>
              </a:rPr>
              <a:t>h(n) must be an underestimate of the true cost from n to A 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n)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(est. cost of n to A)</a:t>
            </a:r>
            <a:r>
              <a:rPr lang="en-US" sz="2400" dirty="0">
                <a:latin typeface="Calibri"/>
                <a:cs typeface="Calibri"/>
              </a:rPr>
              <a:t> ≤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A)</a:t>
            </a:r>
            <a:b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</a:b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g(n)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h(n)</a:t>
            </a:r>
            <a:r>
              <a:rPr lang="en-US" sz="2400" dirty="0">
                <a:latin typeface="Calibri"/>
                <a:cs typeface="Calibri"/>
              </a:rPr>
              <a:t> ≤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g(A)</a:t>
            </a:r>
            <a:b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f(n) ≤ f(A)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95724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87564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98788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103551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100090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113615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90755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101106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4565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517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1705904" y="3548260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6868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080332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9518876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8702901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9825262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10301513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9955437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11307988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9021988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10057038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9402988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098187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1652316" y="3548260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8633212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17637"/>
            <a:ext cx="8259601" cy="5287963"/>
          </a:xfrm>
        </p:spPr>
        <p:txBody>
          <a:bodyPr/>
          <a:lstStyle/>
          <a:p>
            <a:pPr marL="571495" indent="-514350">
              <a:buFont typeface="+mj-lt"/>
              <a:buAutoNum type="arabicPeriod" startAt="2"/>
            </a:pPr>
            <a:r>
              <a:rPr lang="en-US" sz="2800" dirty="0">
                <a:latin typeface="Calibri"/>
                <a:cs typeface="Calibri"/>
              </a:rPr>
              <a:t>f(A) is less than f(B)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We know that: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f(A)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g(A)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h(A)</a:t>
            </a:r>
            <a:r>
              <a:rPr lang="en-US" sz="2400" dirty="0">
                <a:latin typeface="Calibri"/>
                <a:cs typeface="Calibri"/>
              </a:rPr>
              <a:t>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A)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(est. cost of A to A)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f(B)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g(B)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h(B)</a:t>
            </a:r>
            <a:r>
              <a:rPr lang="en-US" sz="2400" dirty="0">
                <a:latin typeface="Calibri"/>
                <a:cs typeface="Calibri"/>
              </a:rPr>
              <a:t>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B)</a:t>
            </a:r>
            <a:r>
              <a:rPr lang="en-US" sz="2400" dirty="0">
                <a:latin typeface="Calibri"/>
                <a:cs typeface="Calibri"/>
              </a:rPr>
              <a:t> +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(est. cost of B to B)</a:t>
            </a:r>
            <a:endParaRPr lang="en-US" sz="2400" dirty="0">
              <a:latin typeface="Calibri"/>
              <a:cs typeface="Calibri"/>
            </a:endParaRPr>
          </a:p>
          <a:p>
            <a:pPr lvl="1"/>
            <a:r>
              <a:rPr lang="en-US" sz="2400" dirty="0">
                <a:latin typeface="Calibri"/>
                <a:cs typeface="Calibri"/>
              </a:rPr>
              <a:t>The heuristic must underestimate the true cost: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h(A)</a:t>
            </a:r>
            <a:r>
              <a:rPr lang="en-US" sz="2400" dirty="0">
                <a:latin typeface="Calibri"/>
                <a:cs typeface="Calibri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h(B)</a:t>
            </a:r>
            <a:r>
              <a:rPr lang="en-US" sz="2400" dirty="0">
                <a:latin typeface="Calibri"/>
                <a:cs typeface="Calibri"/>
              </a:rPr>
              <a:t> = 0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 now, we have to compare: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f(A)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g(A)</a:t>
            </a:r>
            <a:r>
              <a:rPr lang="en-US" sz="2400" dirty="0">
                <a:latin typeface="Calibri"/>
                <a:cs typeface="Calibri"/>
              </a:rPr>
              <a:t>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A)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f(B)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g(B)</a:t>
            </a:r>
            <a:r>
              <a:rPr lang="en-US" sz="2400" dirty="0">
                <a:latin typeface="Calibri"/>
                <a:cs typeface="Calibri"/>
              </a:rPr>
              <a:t> =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B)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  <a:p>
            <a:pPr lvl="1"/>
            <a:r>
              <a:rPr lang="en-US" sz="2400" dirty="0">
                <a:latin typeface="Calibri"/>
                <a:cs typeface="Calibri"/>
              </a:rPr>
              <a:t>We assumed that B is suboptimal! So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A)</a:t>
            </a:r>
            <a:r>
              <a:rPr lang="en-US" sz="2400" dirty="0">
                <a:latin typeface="Calibri"/>
                <a:cs typeface="Calibri"/>
              </a:rPr>
              <a:t> &lt;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(path cost to B)</a:t>
            </a:r>
            <a:b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</a:b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g(A)</a:t>
            </a:r>
            <a:r>
              <a:rPr lang="en-US" sz="2400" dirty="0">
                <a:latin typeface="Calibri"/>
                <a:cs typeface="Calibri"/>
              </a:rPr>
              <a:t> &lt; </a:t>
            </a:r>
            <a: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  <a:t>g(B)</a:t>
            </a:r>
            <a:br>
              <a:rPr lang="en-US" sz="2400" dirty="0">
                <a:solidFill>
                  <a:srgbClr val="0070C0"/>
                </a:solidFill>
                <a:latin typeface="Calibri"/>
                <a:cs typeface="Calibri"/>
              </a:rPr>
            </a:br>
            <a:r>
              <a:rPr lang="en-US" sz="2400" dirty="0">
                <a:latin typeface="Calibri"/>
                <a:cs typeface="Calibri"/>
              </a:rPr>
              <a:t>f(A) &lt; f(B)</a:t>
            </a:r>
          </a:p>
        </p:txBody>
      </p:sp>
      <p:sp>
        <p:nvSpPr>
          <p:cNvPr id="17" name="Freeform 34">
            <a:extLst>
              <a:ext uri="{FF2B5EF4-FFF2-40B4-BE49-F238E27FC236}">
                <a16:creationId xmlns:a16="http://schemas.microsoft.com/office/drawing/2014/main" id="{667F72AF-E45B-4D55-B90E-47F99D5AB5AD}"/>
              </a:ext>
            </a:extLst>
          </p:cNvPr>
          <p:cNvSpPr>
            <a:spLocks/>
          </p:cNvSpPr>
          <p:nvPr/>
        </p:nvSpPr>
        <p:spPr bwMode="auto">
          <a:xfrm>
            <a:off x="9518876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246DF1A6-00D6-47A7-BEAE-E809B04E995E}"/>
              </a:ext>
            </a:extLst>
          </p:cNvPr>
          <p:cNvSpPr>
            <a:spLocks/>
          </p:cNvSpPr>
          <p:nvPr/>
        </p:nvSpPr>
        <p:spPr bwMode="auto">
          <a:xfrm>
            <a:off x="8702901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A26D8D7B-D809-4EDC-B4F0-7E8C1DE4C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262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Oval 14">
            <a:extLst>
              <a:ext uri="{FF2B5EF4-FFF2-40B4-BE49-F238E27FC236}">
                <a16:creationId xmlns:a16="http://schemas.microsoft.com/office/drawing/2014/main" id="{9D2242FB-329E-4088-9E9C-0EA3721E8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1513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066BFF20-F059-4A2E-BE26-7452D6855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437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F6591F49-1BE4-4B46-ADCF-14A2EE370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7988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3E1D77FA-D2A3-4F8B-A9ED-667EF3424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1988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07C8C274-9A2B-450E-8364-546DBAF4C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7038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5" name="Oval 27">
            <a:extLst>
              <a:ext uri="{FF2B5EF4-FFF2-40B4-BE49-F238E27FC236}">
                <a16:creationId xmlns:a16="http://schemas.microsoft.com/office/drawing/2014/main" id="{E28F2739-D4C7-4F51-AF53-8FFDF8BA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988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9" descr="txp_fig">
            <a:extLst>
              <a:ext uri="{FF2B5EF4-FFF2-40B4-BE49-F238E27FC236}">
                <a16:creationId xmlns:a16="http://schemas.microsoft.com/office/drawing/2014/main" id="{82E20347-CF74-457F-A279-2499080B872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98187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txp_fig">
            <a:extLst>
              <a:ext uri="{FF2B5EF4-FFF2-40B4-BE49-F238E27FC236}">
                <a16:creationId xmlns:a16="http://schemas.microsoft.com/office/drawing/2014/main" id="{7131E515-7823-4BAF-876E-49A81D8160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1652316" y="3548260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33" name="Picture 32" descr="txp_fig">
            <a:extLst>
              <a:ext uri="{FF2B5EF4-FFF2-40B4-BE49-F238E27FC236}">
                <a16:creationId xmlns:a16="http://schemas.microsoft.com/office/drawing/2014/main" id="{E005D43D-9135-4901-8A4D-60F462995D4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633212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616306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1" name="Freeform 34">
            <a:extLst>
              <a:ext uri="{FF2B5EF4-FFF2-40B4-BE49-F238E27FC236}">
                <a16:creationId xmlns:a16="http://schemas.microsoft.com/office/drawing/2014/main" id="{15421021-A91F-4166-A491-6A5D7E95FFF1}"/>
              </a:ext>
            </a:extLst>
          </p:cNvPr>
          <p:cNvSpPr>
            <a:spLocks/>
          </p:cNvSpPr>
          <p:nvPr/>
        </p:nvSpPr>
        <p:spPr bwMode="auto">
          <a:xfrm>
            <a:off x="9518876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A7C598C7-1D47-4DE5-80E7-55A6CBCEE2F6}"/>
              </a:ext>
            </a:extLst>
          </p:cNvPr>
          <p:cNvSpPr>
            <a:spLocks/>
          </p:cNvSpPr>
          <p:nvPr/>
        </p:nvSpPr>
        <p:spPr bwMode="auto">
          <a:xfrm>
            <a:off x="8702901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4" name="Oval 13">
            <a:extLst>
              <a:ext uri="{FF2B5EF4-FFF2-40B4-BE49-F238E27FC236}">
                <a16:creationId xmlns:a16="http://schemas.microsoft.com/office/drawing/2014/main" id="{7C991324-2AA9-4A8B-ABCF-62944936A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262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AC775821-5B51-428D-A475-16F2D3744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1513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6" name="Text Box 15">
            <a:extLst>
              <a:ext uri="{FF2B5EF4-FFF2-40B4-BE49-F238E27FC236}">
                <a16:creationId xmlns:a16="http://schemas.microsoft.com/office/drawing/2014/main" id="{3CFC67C5-E197-4957-8A7B-0D2950F27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437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AB2C594D-CAE8-4F03-B607-CBA208848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7988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Oval 17">
            <a:extLst>
              <a:ext uri="{FF2B5EF4-FFF2-40B4-BE49-F238E27FC236}">
                <a16:creationId xmlns:a16="http://schemas.microsoft.com/office/drawing/2014/main" id="{B154B2EB-6A16-4763-8BE5-EE2A0264B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1988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CC1BE9AA-CCAF-4317-902B-0FDBD9C3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7038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27">
            <a:extLst>
              <a:ext uri="{FF2B5EF4-FFF2-40B4-BE49-F238E27FC236}">
                <a16:creationId xmlns:a16="http://schemas.microsoft.com/office/drawing/2014/main" id="{B9937EC5-5CF0-4A21-9B59-3D0A80EBC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988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3" name="Picture 29" descr="txp_fig">
            <a:extLst>
              <a:ext uri="{FF2B5EF4-FFF2-40B4-BE49-F238E27FC236}">
                <a16:creationId xmlns:a16="http://schemas.microsoft.com/office/drawing/2014/main" id="{5061188D-36BF-4F2F-868F-FEEB3DD2F35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98187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 descr="txp_fig">
            <a:extLst>
              <a:ext uri="{FF2B5EF4-FFF2-40B4-BE49-F238E27FC236}">
                <a16:creationId xmlns:a16="http://schemas.microsoft.com/office/drawing/2014/main" id="{C7BCB202-A819-45C3-8A30-57753BA923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1652316" y="3548260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>
            <a:extLst>
              <a:ext uri="{FF2B5EF4-FFF2-40B4-BE49-F238E27FC236}">
                <a16:creationId xmlns:a16="http://schemas.microsoft.com/office/drawing/2014/main" id="{8F7A0FF5-CF96-42F0-9494-1D6F8B05A7E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633212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9C691BA8-89E2-B744-9C16-E27863AC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5084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Appendix: Search Pseudo-Code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09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39063</TotalTime>
  <Words>2954</Words>
  <Application>Microsoft Office PowerPoint</Application>
  <PresentationFormat>Widescreen</PresentationFormat>
  <Paragraphs>596</Paragraphs>
  <Slides>68</Slides>
  <Notes>20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Times New Roman</vt:lpstr>
      <vt:lpstr>Wingdings</vt:lpstr>
      <vt:lpstr>dan-berkeley-nlp-v1</vt:lpstr>
      <vt:lpstr>Announcements</vt:lpstr>
      <vt:lpstr>CS 188: 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Informed Search</vt:lpstr>
      <vt:lpstr>Search Heuristics</vt:lpstr>
      <vt:lpstr>Example: Heuristic Function</vt:lpstr>
      <vt:lpstr>Example: Heuristic Function</vt:lpstr>
      <vt:lpstr>Greedy Search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</vt:lpstr>
      <vt:lpstr>A*: Summary</vt:lpstr>
      <vt:lpstr>A*: Summary</vt:lpstr>
      <vt:lpstr>Search and Models</vt:lpstr>
      <vt:lpstr>Search Gone Wrong?</vt:lpstr>
      <vt:lpstr>Search Gone Wrong?</vt:lpstr>
      <vt:lpstr>Appendix: Search Pseudo-Code</vt:lpstr>
      <vt:lpstr>Tree Search Pseudo-Code</vt:lpstr>
      <vt:lpstr>Graph Search Pseudo-Code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Announcements</dc:title>
  <cp:lastModifiedBy>Peyrin Kao</cp:lastModifiedBy>
  <cp:revision>2279</cp:revision>
  <cp:lastPrinted>2018-08-30T06:00:54Z</cp:lastPrinted>
  <dcterms:created xsi:type="dcterms:W3CDTF">2004-08-27T04:16:05Z</dcterms:created>
  <dcterms:modified xsi:type="dcterms:W3CDTF">2023-01-17T18:11:42Z</dcterms:modified>
</cp:coreProperties>
</file>